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62" r:id="rId3"/>
    <p:sldId id="363" r:id="rId4"/>
    <p:sldId id="364" r:id="rId5"/>
    <p:sldId id="365" r:id="rId6"/>
    <p:sldId id="366" r:id="rId7"/>
    <p:sldId id="3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582A"/>
    <a:srgbClr val="5C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08" autoAdjust="0"/>
  </p:normalViewPr>
  <p:slideViewPr>
    <p:cSldViewPr snapToGrid="0">
      <p:cViewPr varScale="1">
        <p:scale>
          <a:sx n="84" d="100"/>
          <a:sy n="84" d="100"/>
        </p:scale>
        <p:origin x="18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4D0C2-9BD2-4CA8-BAF6-45FDB02CDB43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F5B4B-3FF8-4B47-BDE2-C9F628C593A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1660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8F5B4B-3FF8-4B47-BDE2-C9F628C593A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58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8F5B4B-3FF8-4B47-BDE2-C9F628C593A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8735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8F5B4B-3FF8-4B47-BDE2-C9F628C593A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2706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8F5B4B-3FF8-4B47-BDE2-C9F628C593A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576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8F5B4B-3FF8-4B47-BDE2-C9F628C593A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43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6936D-3239-45A7-8C9A-DFA349609C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273267-619A-494B-B1D7-E02C57325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171C4-BB1A-4EB2-B3B8-2A04B64F8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F8650-1145-4826-BF76-E377BEDBB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54E10-5CAA-4869-AF45-A2278967F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68602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985BD-9361-4D24-B15E-646DA40DC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260A15-207D-4E35-94A6-BC935EFDBF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C58A9-395D-4336-A8BC-CFD75B072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38BD3-6A23-4328-8F92-CBB0C6908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FF0C4-2FD5-4546-9416-96D2040B5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0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FBCC3A-9535-4B34-9F79-A829AF7484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B5409C-958E-4969-8139-8BC8BE333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76755-3BEE-4220-9D0F-8E4A52585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58434-60D8-41D3-AE91-160A6742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474BB-C331-410F-A8DA-84772F811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852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24817-633F-4EEC-AB95-D893182BD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F1AA7-0D41-4B6E-84BF-43328E9FF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4D5FD-62C1-4FB4-A6D6-DC9D01215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43582-061F-4E72-9D64-FB34AC0A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9C937-1EE7-4F2D-AA92-8E179466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2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9C437-5C3F-4E9E-9229-F16636F2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67D00-214B-4D64-805C-19243A687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C2226-F1EF-4570-8770-389621F0F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FD880-7115-4437-A8C7-85AF903FE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60050-988D-4AC8-9D09-E03360C51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494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515C-B4C5-403E-A91D-CA6049228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B558B-202F-45E7-A5D6-C46FC7C427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76F31B-157F-4C2F-B701-D00C65FE9B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F7CF99-E01B-4576-A35F-8BAC1A16E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4340B-3CEC-462D-BA13-9817C205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88ECA-156A-472E-A33F-63E4E6C30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2846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F7B7D-90D2-4857-924A-89F8F954C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1DEB4-A13A-4AEA-A36A-292376250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C56A65-5670-42AA-B685-44BD260A6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F36AD6-0E82-4CAB-994A-5BF099752A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6AB83B-9300-4358-AB91-EF308FD38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211F34-8135-440A-961D-0112B3551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4DD2BE-FFF1-4559-AE68-1192FAD72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C03EA2-6FFA-4E06-983E-4AB0EDDB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345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83EB-5EF3-4CDB-8E80-6EB2D9AF3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680FE6-1A47-44BD-9FB0-0A49EE0FF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92EC22-C3AB-4D97-BA06-BC1C840DE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25133-2605-410A-8051-419C77DE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083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ACC2E8-39F4-45A2-B1AB-AB1FF4859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0030AA-724B-4C84-8F95-4E33F7BB3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134A3-6EB8-4433-9515-280FC3DA7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3987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475E3-65D4-447F-822D-C5156A45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0FE6F-DD1D-44DC-B20B-9777C193E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82FC7-1438-424F-AFC8-9802D5CCF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8CB828-6D7C-4D0E-9DD7-6269710F5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AD3A24-822A-479A-B2A5-E41805B12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55E58-6BC7-4A63-9091-ADDF9C376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79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EC9A3-9421-45F8-846E-7478B8CC2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E25BD1-DBB7-43B8-BFE4-EE6E74BD1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186754-8131-4645-9523-71EA3D849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9019D5-BD1C-4B59-BA6B-6876B499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E8DC1-0DFB-4FF4-B3E3-1CB8FF5E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CE2F6-5E4A-471E-9988-1348793C8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961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B972DA-8887-4B75-9C25-99AEA9C2C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EBABA-9952-44B8-977A-FEFB4AE7E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78CD7-F1B5-4115-B339-9F69970BA1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99C9F-69B8-4C6C-9B8D-F8059A05DA2E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1C17E-B9C1-439F-9508-322CED5403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35B96-F835-4D8A-9334-58445BA87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D6808-49FF-4C20-806F-411BAD27D6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587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482A7D0-DB09-4EBA-8D52-E6A5934B6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A3688C8-DFCE-4CCD-BCF0-5FB239E50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30410"/>
            <a:ext cx="7005134" cy="4827590"/>
          </a:xfrm>
          <a:custGeom>
            <a:avLst/>
            <a:gdLst>
              <a:gd name="connsiteX0" fmla="*/ 1974535 w 7005134"/>
              <a:gd name="connsiteY0" fmla="*/ 0 h 4827590"/>
              <a:gd name="connsiteX1" fmla="*/ 7003848 w 7005134"/>
              <a:gd name="connsiteY1" fmla="*/ 4776721 h 4827590"/>
              <a:gd name="connsiteX2" fmla="*/ 7005134 w 7005134"/>
              <a:gd name="connsiteY2" fmla="*/ 4827590 h 4827590"/>
              <a:gd name="connsiteX3" fmla="*/ 0 w 7005134"/>
              <a:gd name="connsiteY3" fmla="*/ 4827590 h 4827590"/>
              <a:gd name="connsiteX4" fmla="*/ 0 w 7005134"/>
              <a:gd name="connsiteY4" fmla="*/ 402231 h 4827590"/>
              <a:gd name="connsiteX5" fmla="*/ 14349 w 7005134"/>
              <a:gd name="connsiteY5" fmla="*/ 395744 h 4827590"/>
              <a:gd name="connsiteX6" fmla="*/ 1974535 w 7005134"/>
              <a:gd name="connsiteY6" fmla="*/ 0 h 482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134" h="4827590">
                <a:moveTo>
                  <a:pt x="1974535" y="0"/>
                </a:moveTo>
                <a:cubicBezTo>
                  <a:pt x="4668853" y="0"/>
                  <a:pt x="6868971" y="2115921"/>
                  <a:pt x="7003848" y="4776721"/>
                </a:cubicBezTo>
                <a:lnTo>
                  <a:pt x="7005134" y="4827590"/>
                </a:lnTo>
                <a:lnTo>
                  <a:pt x="0" y="4827590"/>
                </a:lnTo>
                <a:lnTo>
                  <a:pt x="0" y="402231"/>
                </a:lnTo>
                <a:lnTo>
                  <a:pt x="14349" y="395744"/>
                </a:lnTo>
                <a:cubicBezTo>
                  <a:pt x="616832" y="140915"/>
                  <a:pt x="1279227" y="0"/>
                  <a:pt x="1974535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598FBE3-48D2-40A2-B7E6-F485834C8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72540" y="4450080"/>
            <a:ext cx="1234440" cy="0"/>
          </a:xfrm>
          <a:prstGeom prst="line">
            <a:avLst/>
          </a:prstGeom>
          <a:ln w="508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8482FDCF-45F3-40F1-8751-19B7AFB3C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348" y="1005839"/>
            <a:ext cx="3444236" cy="3444236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DC9B87-533E-49A2-A969-C03C95E18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39" y="138417"/>
            <a:ext cx="7294880" cy="1734843"/>
          </a:xfrm>
        </p:spPr>
        <p:txBody>
          <a:bodyPr>
            <a:normAutofit fontScale="90000"/>
          </a:bodyPr>
          <a:lstStyle/>
          <a:p>
            <a:pPr algn="l"/>
            <a:r>
              <a:rPr lang="en-IN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11</a:t>
            </a:r>
            <a:r>
              <a:rPr lang="en-IN" sz="6600" baseline="30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</a:t>
            </a:r>
            <a:r>
              <a:rPr lang="en-IN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CRM Findings</a:t>
            </a:r>
            <a:br>
              <a:rPr lang="en-IN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IN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ASSAM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C2E32C2-0B90-4479-A974-71E7B21D5E44}"/>
              </a:ext>
            </a:extLst>
          </p:cNvPr>
          <p:cNvSpPr/>
          <p:nvPr/>
        </p:nvSpPr>
        <p:spPr>
          <a:xfrm>
            <a:off x="8134348" y="989889"/>
            <a:ext cx="3444235" cy="344423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Chord 6">
            <a:extLst>
              <a:ext uri="{FF2B5EF4-FFF2-40B4-BE49-F238E27FC236}">
                <a16:creationId xmlns:a16="http://schemas.microsoft.com/office/drawing/2014/main" id="{65104C45-286A-41BC-8786-304E85208847}"/>
              </a:ext>
            </a:extLst>
          </p:cNvPr>
          <p:cNvSpPr/>
          <p:nvPr/>
        </p:nvSpPr>
        <p:spPr>
          <a:xfrm rot="6818294">
            <a:off x="315677" y="965569"/>
            <a:ext cx="5704712" cy="8345488"/>
          </a:xfrm>
          <a:custGeom>
            <a:avLst/>
            <a:gdLst>
              <a:gd name="connsiteX0" fmla="*/ 5931977 w 6628599"/>
              <a:gd name="connsiteY0" fmla="*/ 7050016 h 8739612"/>
              <a:gd name="connsiteX1" fmla="*/ 1283865 w 6628599"/>
              <a:gd name="connsiteY1" fmla="*/ 7823574 h 8739612"/>
              <a:gd name="connsiteX2" fmla="*/ 68436 w 6628599"/>
              <a:gd name="connsiteY2" fmla="*/ 3486378 h 8739612"/>
              <a:gd name="connsiteX3" fmla="*/ 3314300 w 6628599"/>
              <a:gd name="connsiteY3" fmla="*/ 0 h 8739612"/>
              <a:gd name="connsiteX4" fmla="*/ 5931977 w 6628599"/>
              <a:gd name="connsiteY4" fmla="*/ 7050016 h 8739612"/>
              <a:gd name="connsiteX0" fmla="*/ 5932088 w 5932088"/>
              <a:gd name="connsiteY0" fmla="*/ 7050016 h 8503860"/>
              <a:gd name="connsiteX1" fmla="*/ 1283976 w 5932088"/>
              <a:gd name="connsiteY1" fmla="*/ 7823574 h 8503860"/>
              <a:gd name="connsiteX2" fmla="*/ 68547 w 5932088"/>
              <a:gd name="connsiteY2" fmla="*/ 3486378 h 8503860"/>
              <a:gd name="connsiteX3" fmla="*/ 3314411 w 5932088"/>
              <a:gd name="connsiteY3" fmla="*/ 0 h 8503860"/>
              <a:gd name="connsiteX4" fmla="*/ 5932088 w 5932088"/>
              <a:gd name="connsiteY4" fmla="*/ 7050016 h 8503860"/>
              <a:gd name="connsiteX0" fmla="*/ 5932088 w 5932088"/>
              <a:gd name="connsiteY0" fmla="*/ 7050016 h 8503860"/>
              <a:gd name="connsiteX1" fmla="*/ 1283976 w 5932088"/>
              <a:gd name="connsiteY1" fmla="*/ 7823574 h 8503860"/>
              <a:gd name="connsiteX2" fmla="*/ 68547 w 5932088"/>
              <a:gd name="connsiteY2" fmla="*/ 3486378 h 8503860"/>
              <a:gd name="connsiteX3" fmla="*/ 3314411 w 5932088"/>
              <a:gd name="connsiteY3" fmla="*/ 0 h 8503860"/>
              <a:gd name="connsiteX4" fmla="*/ 5932088 w 5932088"/>
              <a:gd name="connsiteY4" fmla="*/ 7050016 h 8503860"/>
              <a:gd name="connsiteX0" fmla="*/ 5932088 w 5932088"/>
              <a:gd name="connsiteY0" fmla="*/ 6889210 h 8343054"/>
              <a:gd name="connsiteX1" fmla="*/ 1283976 w 5932088"/>
              <a:gd name="connsiteY1" fmla="*/ 7662768 h 8343054"/>
              <a:gd name="connsiteX2" fmla="*/ 68547 w 5932088"/>
              <a:gd name="connsiteY2" fmla="*/ 3325572 h 8343054"/>
              <a:gd name="connsiteX3" fmla="*/ 2947009 w 5932088"/>
              <a:gd name="connsiteY3" fmla="*/ 0 h 8343054"/>
              <a:gd name="connsiteX4" fmla="*/ 5932088 w 5932088"/>
              <a:gd name="connsiteY4" fmla="*/ 6889210 h 8343054"/>
              <a:gd name="connsiteX0" fmla="*/ 5932088 w 5932088"/>
              <a:gd name="connsiteY0" fmla="*/ 6962691 h 8416535"/>
              <a:gd name="connsiteX1" fmla="*/ 1283976 w 5932088"/>
              <a:gd name="connsiteY1" fmla="*/ 7736249 h 8416535"/>
              <a:gd name="connsiteX2" fmla="*/ 68547 w 5932088"/>
              <a:gd name="connsiteY2" fmla="*/ 3399053 h 8416535"/>
              <a:gd name="connsiteX3" fmla="*/ 2914847 w 5932088"/>
              <a:gd name="connsiteY3" fmla="*/ 0 h 8416535"/>
              <a:gd name="connsiteX4" fmla="*/ 5932088 w 5932088"/>
              <a:gd name="connsiteY4" fmla="*/ 6962691 h 8416535"/>
              <a:gd name="connsiteX0" fmla="*/ 5631795 w 5631795"/>
              <a:gd name="connsiteY0" fmla="*/ 6408840 h 7887872"/>
              <a:gd name="connsiteX1" fmla="*/ 1278629 w 5631795"/>
              <a:gd name="connsiteY1" fmla="*/ 7736249 h 7887872"/>
              <a:gd name="connsiteX2" fmla="*/ 63200 w 5631795"/>
              <a:gd name="connsiteY2" fmla="*/ 3399053 h 7887872"/>
              <a:gd name="connsiteX3" fmla="*/ 2909500 w 5631795"/>
              <a:gd name="connsiteY3" fmla="*/ 0 h 7887872"/>
              <a:gd name="connsiteX4" fmla="*/ 5631795 w 5631795"/>
              <a:gd name="connsiteY4" fmla="*/ 6408840 h 7887872"/>
              <a:gd name="connsiteX0" fmla="*/ 5631795 w 5631795"/>
              <a:gd name="connsiteY0" fmla="*/ 6408840 h 8005202"/>
              <a:gd name="connsiteX1" fmla="*/ 1278629 w 5631795"/>
              <a:gd name="connsiteY1" fmla="*/ 7736249 h 8005202"/>
              <a:gd name="connsiteX2" fmla="*/ 63200 w 5631795"/>
              <a:gd name="connsiteY2" fmla="*/ 3399053 h 8005202"/>
              <a:gd name="connsiteX3" fmla="*/ 2909500 w 5631795"/>
              <a:gd name="connsiteY3" fmla="*/ 0 h 8005202"/>
              <a:gd name="connsiteX4" fmla="*/ 5631795 w 5631795"/>
              <a:gd name="connsiteY4" fmla="*/ 6408840 h 8005202"/>
              <a:gd name="connsiteX0" fmla="*/ 5630716 w 5630716"/>
              <a:gd name="connsiteY0" fmla="*/ 6408840 h 8000422"/>
              <a:gd name="connsiteX1" fmla="*/ 1292246 w 5630716"/>
              <a:gd name="connsiteY1" fmla="*/ 7729816 h 8000422"/>
              <a:gd name="connsiteX2" fmla="*/ 62121 w 5630716"/>
              <a:gd name="connsiteY2" fmla="*/ 3399053 h 8000422"/>
              <a:gd name="connsiteX3" fmla="*/ 2908421 w 5630716"/>
              <a:gd name="connsiteY3" fmla="*/ 0 h 8000422"/>
              <a:gd name="connsiteX4" fmla="*/ 5630716 w 5630716"/>
              <a:gd name="connsiteY4" fmla="*/ 6408840 h 8000422"/>
              <a:gd name="connsiteX0" fmla="*/ 5622292 w 5622292"/>
              <a:gd name="connsiteY0" fmla="*/ 6408840 h 8089838"/>
              <a:gd name="connsiteX1" fmla="*/ 1283822 w 5622292"/>
              <a:gd name="connsiteY1" fmla="*/ 7729816 h 8089838"/>
              <a:gd name="connsiteX2" fmla="*/ 53697 w 5622292"/>
              <a:gd name="connsiteY2" fmla="*/ 3399053 h 8089838"/>
              <a:gd name="connsiteX3" fmla="*/ 2899997 w 5622292"/>
              <a:gd name="connsiteY3" fmla="*/ 0 h 8089838"/>
              <a:gd name="connsiteX4" fmla="*/ 5622292 w 5622292"/>
              <a:gd name="connsiteY4" fmla="*/ 6408840 h 8089838"/>
              <a:gd name="connsiteX0" fmla="*/ 5623122 w 5623122"/>
              <a:gd name="connsiteY0" fmla="*/ 6408840 h 8094615"/>
              <a:gd name="connsiteX1" fmla="*/ 1269956 w 5623122"/>
              <a:gd name="connsiteY1" fmla="*/ 7736248 h 8094615"/>
              <a:gd name="connsiteX2" fmla="*/ 54527 w 5623122"/>
              <a:gd name="connsiteY2" fmla="*/ 3399053 h 8094615"/>
              <a:gd name="connsiteX3" fmla="*/ 2900827 w 5623122"/>
              <a:gd name="connsiteY3" fmla="*/ 0 h 8094615"/>
              <a:gd name="connsiteX4" fmla="*/ 5623122 w 5623122"/>
              <a:gd name="connsiteY4" fmla="*/ 6408840 h 8094615"/>
              <a:gd name="connsiteX0" fmla="*/ 5618739 w 5618739"/>
              <a:gd name="connsiteY0" fmla="*/ 6408840 h 8146426"/>
              <a:gd name="connsiteX1" fmla="*/ 1348255 w 5618739"/>
              <a:gd name="connsiteY1" fmla="*/ 7805127 h 8146426"/>
              <a:gd name="connsiteX2" fmla="*/ 50144 w 5618739"/>
              <a:gd name="connsiteY2" fmla="*/ 3399053 h 8146426"/>
              <a:gd name="connsiteX3" fmla="*/ 2896444 w 5618739"/>
              <a:gd name="connsiteY3" fmla="*/ 0 h 8146426"/>
              <a:gd name="connsiteX4" fmla="*/ 5618739 w 5618739"/>
              <a:gd name="connsiteY4" fmla="*/ 6408840 h 8146426"/>
              <a:gd name="connsiteX0" fmla="*/ 5616983 w 5616983"/>
              <a:gd name="connsiteY0" fmla="*/ 6408840 h 8187143"/>
              <a:gd name="connsiteX1" fmla="*/ 1383595 w 5616983"/>
              <a:gd name="connsiteY1" fmla="*/ 7858207 h 8187143"/>
              <a:gd name="connsiteX2" fmla="*/ 48388 w 5616983"/>
              <a:gd name="connsiteY2" fmla="*/ 3399053 h 8187143"/>
              <a:gd name="connsiteX3" fmla="*/ 2894688 w 5616983"/>
              <a:gd name="connsiteY3" fmla="*/ 0 h 8187143"/>
              <a:gd name="connsiteX4" fmla="*/ 5616983 w 5616983"/>
              <a:gd name="connsiteY4" fmla="*/ 6408840 h 8187143"/>
              <a:gd name="connsiteX0" fmla="*/ 5631298 w 5631298"/>
              <a:gd name="connsiteY0" fmla="*/ 6408840 h 7912960"/>
              <a:gd name="connsiteX1" fmla="*/ 1397910 w 5631298"/>
              <a:gd name="connsiteY1" fmla="*/ 7858207 h 7912960"/>
              <a:gd name="connsiteX2" fmla="*/ 62703 w 5631298"/>
              <a:gd name="connsiteY2" fmla="*/ 3399053 h 7912960"/>
              <a:gd name="connsiteX3" fmla="*/ 2909003 w 5631298"/>
              <a:gd name="connsiteY3" fmla="*/ 0 h 7912960"/>
              <a:gd name="connsiteX4" fmla="*/ 5631298 w 5631298"/>
              <a:gd name="connsiteY4" fmla="*/ 6408840 h 7912960"/>
              <a:gd name="connsiteX0" fmla="*/ 5607071 w 5607071"/>
              <a:gd name="connsiteY0" fmla="*/ 6408840 h 8242884"/>
              <a:gd name="connsiteX1" fmla="*/ 1895142 w 5607071"/>
              <a:gd name="connsiteY1" fmla="*/ 8226090 h 8242884"/>
              <a:gd name="connsiteX2" fmla="*/ 38476 w 5607071"/>
              <a:gd name="connsiteY2" fmla="*/ 3399053 h 8242884"/>
              <a:gd name="connsiteX3" fmla="*/ 2884776 w 5607071"/>
              <a:gd name="connsiteY3" fmla="*/ 0 h 8242884"/>
              <a:gd name="connsiteX4" fmla="*/ 5607071 w 5607071"/>
              <a:gd name="connsiteY4" fmla="*/ 6408840 h 8242884"/>
              <a:gd name="connsiteX0" fmla="*/ 5604459 w 5604459"/>
              <a:gd name="connsiteY0" fmla="*/ 6408840 h 8265780"/>
              <a:gd name="connsiteX1" fmla="*/ 1892530 w 5604459"/>
              <a:gd name="connsiteY1" fmla="*/ 8226090 h 8265780"/>
              <a:gd name="connsiteX2" fmla="*/ 35864 w 5604459"/>
              <a:gd name="connsiteY2" fmla="*/ 3399053 h 8265780"/>
              <a:gd name="connsiteX3" fmla="*/ 2882164 w 5604459"/>
              <a:gd name="connsiteY3" fmla="*/ 0 h 8265780"/>
              <a:gd name="connsiteX4" fmla="*/ 5604459 w 5604459"/>
              <a:gd name="connsiteY4" fmla="*/ 6408840 h 8265780"/>
              <a:gd name="connsiteX0" fmla="*/ 5605989 w 5605989"/>
              <a:gd name="connsiteY0" fmla="*/ 6408840 h 8227199"/>
              <a:gd name="connsiteX1" fmla="*/ 1894060 w 5605989"/>
              <a:gd name="connsiteY1" fmla="*/ 8226090 h 8227199"/>
              <a:gd name="connsiteX2" fmla="*/ 37394 w 5605989"/>
              <a:gd name="connsiteY2" fmla="*/ 3399053 h 8227199"/>
              <a:gd name="connsiteX3" fmla="*/ 2883694 w 5605989"/>
              <a:gd name="connsiteY3" fmla="*/ 0 h 8227199"/>
              <a:gd name="connsiteX4" fmla="*/ 5605989 w 5605989"/>
              <a:gd name="connsiteY4" fmla="*/ 6408840 h 8227199"/>
              <a:gd name="connsiteX0" fmla="*/ 5606624 w 5606624"/>
              <a:gd name="connsiteY0" fmla="*/ 6408840 h 8112344"/>
              <a:gd name="connsiteX1" fmla="*/ 1872134 w 5606624"/>
              <a:gd name="connsiteY1" fmla="*/ 8111196 h 8112344"/>
              <a:gd name="connsiteX2" fmla="*/ 38029 w 5606624"/>
              <a:gd name="connsiteY2" fmla="*/ 3399053 h 8112344"/>
              <a:gd name="connsiteX3" fmla="*/ 2884329 w 5606624"/>
              <a:gd name="connsiteY3" fmla="*/ 0 h 8112344"/>
              <a:gd name="connsiteX4" fmla="*/ 5606624 w 5606624"/>
              <a:gd name="connsiteY4" fmla="*/ 6408840 h 8112344"/>
              <a:gd name="connsiteX0" fmla="*/ 5607429 w 5607429"/>
              <a:gd name="connsiteY0" fmla="*/ 6408840 h 8207579"/>
              <a:gd name="connsiteX1" fmla="*/ 1845321 w 5607429"/>
              <a:gd name="connsiteY1" fmla="*/ 8206464 h 8207579"/>
              <a:gd name="connsiteX2" fmla="*/ 38834 w 5607429"/>
              <a:gd name="connsiteY2" fmla="*/ 3399053 h 8207579"/>
              <a:gd name="connsiteX3" fmla="*/ 2885134 w 5607429"/>
              <a:gd name="connsiteY3" fmla="*/ 0 h 8207579"/>
              <a:gd name="connsiteX4" fmla="*/ 5607429 w 5607429"/>
              <a:gd name="connsiteY4" fmla="*/ 6408840 h 8207579"/>
              <a:gd name="connsiteX0" fmla="*/ 5605334 w 5605334"/>
              <a:gd name="connsiteY0" fmla="*/ 6408840 h 8288524"/>
              <a:gd name="connsiteX1" fmla="*/ 1843226 w 5605334"/>
              <a:gd name="connsiteY1" fmla="*/ 8206464 h 8288524"/>
              <a:gd name="connsiteX2" fmla="*/ 36739 w 5605334"/>
              <a:gd name="connsiteY2" fmla="*/ 3399053 h 8288524"/>
              <a:gd name="connsiteX3" fmla="*/ 2883039 w 5605334"/>
              <a:gd name="connsiteY3" fmla="*/ 0 h 8288524"/>
              <a:gd name="connsiteX4" fmla="*/ 5605334 w 5605334"/>
              <a:gd name="connsiteY4" fmla="*/ 6408840 h 8288524"/>
              <a:gd name="connsiteX0" fmla="*/ 5609575 w 5609575"/>
              <a:gd name="connsiteY0" fmla="*/ 6408840 h 8220814"/>
              <a:gd name="connsiteX1" fmla="*/ 1847467 w 5609575"/>
              <a:gd name="connsiteY1" fmla="*/ 8206464 h 8220814"/>
              <a:gd name="connsiteX2" fmla="*/ 40980 w 5609575"/>
              <a:gd name="connsiteY2" fmla="*/ 3399053 h 8220814"/>
              <a:gd name="connsiteX3" fmla="*/ 2887280 w 5609575"/>
              <a:gd name="connsiteY3" fmla="*/ 0 h 8220814"/>
              <a:gd name="connsiteX4" fmla="*/ 5609575 w 5609575"/>
              <a:gd name="connsiteY4" fmla="*/ 6408840 h 8220814"/>
              <a:gd name="connsiteX0" fmla="*/ 5703820 w 5703820"/>
              <a:gd name="connsiteY0" fmla="*/ 6379736 h 8378779"/>
              <a:gd name="connsiteX1" fmla="*/ 1843545 w 5703820"/>
              <a:gd name="connsiteY1" fmla="*/ 8206464 h 8378779"/>
              <a:gd name="connsiteX2" fmla="*/ 37058 w 5703820"/>
              <a:gd name="connsiteY2" fmla="*/ 3399053 h 8378779"/>
              <a:gd name="connsiteX3" fmla="*/ 2883358 w 5703820"/>
              <a:gd name="connsiteY3" fmla="*/ 0 h 8378779"/>
              <a:gd name="connsiteX4" fmla="*/ 5703820 w 5703820"/>
              <a:gd name="connsiteY4" fmla="*/ 6379736 h 8378779"/>
              <a:gd name="connsiteX0" fmla="*/ 5709896 w 5709896"/>
              <a:gd name="connsiteY0" fmla="*/ 6379736 h 8273221"/>
              <a:gd name="connsiteX1" fmla="*/ 1656894 w 5709896"/>
              <a:gd name="connsiteY1" fmla="*/ 8082870 h 8273221"/>
              <a:gd name="connsiteX2" fmla="*/ 43134 w 5709896"/>
              <a:gd name="connsiteY2" fmla="*/ 3399053 h 8273221"/>
              <a:gd name="connsiteX3" fmla="*/ 2889434 w 5709896"/>
              <a:gd name="connsiteY3" fmla="*/ 0 h 8273221"/>
              <a:gd name="connsiteX4" fmla="*/ 5709896 w 5709896"/>
              <a:gd name="connsiteY4" fmla="*/ 6379736 h 8273221"/>
              <a:gd name="connsiteX0" fmla="*/ 5708297 w 5708297"/>
              <a:gd name="connsiteY0" fmla="*/ 6379736 h 8361769"/>
              <a:gd name="connsiteX1" fmla="*/ 1700769 w 5708297"/>
              <a:gd name="connsiteY1" fmla="*/ 8186769 h 8361769"/>
              <a:gd name="connsiteX2" fmla="*/ 41535 w 5708297"/>
              <a:gd name="connsiteY2" fmla="*/ 3399053 h 8361769"/>
              <a:gd name="connsiteX3" fmla="*/ 2887835 w 5708297"/>
              <a:gd name="connsiteY3" fmla="*/ 0 h 8361769"/>
              <a:gd name="connsiteX4" fmla="*/ 5708297 w 5708297"/>
              <a:gd name="connsiteY4" fmla="*/ 6379736 h 8361769"/>
              <a:gd name="connsiteX0" fmla="*/ 5704712 w 5704712"/>
              <a:gd name="connsiteY0" fmla="*/ 6379736 h 8345488"/>
              <a:gd name="connsiteX1" fmla="*/ 1697184 w 5704712"/>
              <a:gd name="connsiteY1" fmla="*/ 8186769 h 8345488"/>
              <a:gd name="connsiteX2" fmla="*/ 41640 w 5704712"/>
              <a:gd name="connsiteY2" fmla="*/ 3637304 h 8345488"/>
              <a:gd name="connsiteX3" fmla="*/ 2884250 w 5704712"/>
              <a:gd name="connsiteY3" fmla="*/ 0 h 8345488"/>
              <a:gd name="connsiteX4" fmla="*/ 5704712 w 5704712"/>
              <a:gd name="connsiteY4" fmla="*/ 6379736 h 834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4712" h="8345488">
                <a:moveTo>
                  <a:pt x="5704712" y="6379736"/>
                </a:moveTo>
                <a:cubicBezTo>
                  <a:pt x="1803129" y="8135327"/>
                  <a:pt x="2641029" y="8643841"/>
                  <a:pt x="1697184" y="8186769"/>
                </a:cubicBezTo>
                <a:cubicBezTo>
                  <a:pt x="753339" y="7729697"/>
                  <a:pt x="-214045" y="5270373"/>
                  <a:pt x="41640" y="3637304"/>
                </a:cubicBezTo>
                <a:cubicBezTo>
                  <a:pt x="359481" y="1607239"/>
                  <a:pt x="1918363" y="224955"/>
                  <a:pt x="2884250" y="0"/>
                </a:cubicBezTo>
                <a:lnTo>
                  <a:pt x="5704712" y="6379736"/>
                </a:lnTo>
                <a:close/>
              </a:path>
            </a:pathLst>
          </a:custGeom>
          <a:solidFill>
            <a:srgbClr val="4C58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FADF73-0CDD-4561-8ECC-BE7ACF83D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731" y="5198960"/>
            <a:ext cx="6751504" cy="1062179"/>
          </a:xfrm>
        </p:spPr>
        <p:txBody>
          <a:bodyPr>
            <a:normAutofit/>
          </a:bodyPr>
          <a:lstStyle/>
          <a:p>
            <a:pPr algn="l"/>
            <a:r>
              <a:rPr lang="en-IN" sz="4000" b="1" dirty="0">
                <a:solidFill>
                  <a:schemeClr val="bg1"/>
                </a:solidFill>
              </a:rPr>
              <a:t>Districts: </a:t>
            </a:r>
            <a:r>
              <a:rPr lang="en-IN" sz="4000" b="1" dirty="0" err="1">
                <a:solidFill>
                  <a:schemeClr val="bg1"/>
                </a:solidFill>
              </a:rPr>
              <a:t>Nalbari</a:t>
            </a:r>
            <a:r>
              <a:rPr lang="en-IN" sz="4000" b="1" dirty="0">
                <a:solidFill>
                  <a:schemeClr val="bg1"/>
                </a:solidFill>
              </a:rPr>
              <a:t> and </a:t>
            </a:r>
            <a:r>
              <a:rPr lang="en-IN" sz="4000" b="1" dirty="0" err="1">
                <a:solidFill>
                  <a:schemeClr val="bg1"/>
                </a:solidFill>
              </a:rPr>
              <a:t>Goalpara</a:t>
            </a:r>
            <a:endParaRPr lang="en-IN" sz="4000" b="1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FCCEAFB-8D86-41AC-8B01-16C47A9EF61E}"/>
              </a:ext>
            </a:extLst>
          </p:cNvPr>
          <p:cNvSpPr/>
          <p:nvPr/>
        </p:nvSpPr>
        <p:spPr>
          <a:xfrm>
            <a:off x="8048846" y="873442"/>
            <a:ext cx="3625703" cy="3666661"/>
          </a:xfrm>
          <a:prstGeom prst="ellips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5938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46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DE982FD-A66A-46F4-A459-9EC538F0C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</a:rPr>
              <a:t>TEAM</a:t>
            </a:r>
            <a:br>
              <a:rPr lang="en-US" sz="3200" b="1" dirty="0">
                <a:solidFill>
                  <a:srgbClr val="FFFFFF"/>
                </a:solidFill>
              </a:rPr>
            </a:br>
            <a:r>
              <a:rPr lang="en-US" sz="3200" b="1" dirty="0">
                <a:solidFill>
                  <a:srgbClr val="FFFFFF"/>
                </a:solidFill>
              </a:rPr>
              <a:t>MEMBERS</a:t>
            </a:r>
            <a:endParaRPr lang="en-US" sz="32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EE87E-E924-46EF-86D9-EE3833A49E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8297" y="1825625"/>
            <a:ext cx="3265714" cy="4351338"/>
          </a:xfrm>
        </p:spPr>
        <p:txBody>
          <a:bodyPr/>
          <a:lstStyle/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10" name="Content Placeholder 3">
            <a:extLst>
              <a:ext uri="{FF2B5EF4-FFF2-40B4-BE49-F238E27FC236}">
                <a16:creationId xmlns:a16="http://schemas.microsoft.com/office/drawing/2014/main" id="{1A82EBCD-0FF8-4ECD-8D11-E314DC7C1C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546693"/>
              </p:ext>
            </p:extLst>
          </p:nvPr>
        </p:nvGraphicFramePr>
        <p:xfrm>
          <a:off x="3464563" y="681037"/>
          <a:ext cx="8842919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6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295"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Limatula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Yaden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Dr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Partha</a:t>
                      </a:r>
                      <a:r>
                        <a:rPr lang="en-IN" sz="3200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Jyoti</a:t>
                      </a:r>
                      <a:r>
                        <a:rPr lang="en-IN" sz="3200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Gogoi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Asmita Jyoti Singh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Indu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Capoor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0295"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Mona Gupta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</a:t>
                      </a:r>
                      <a:r>
                        <a:rPr lang="en-IN" sz="3200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Indhu</a:t>
                      </a:r>
                      <a:r>
                        <a:rPr lang="en-IN" sz="3200" baseline="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S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2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Dr Shamim Mannan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Mr.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Gautam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chakravarty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6860"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Ima Chopra</a:t>
                      </a:r>
                    </a:p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Ms. Samina Praveen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Dr Sunil Gitte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Mr. Prasanth Subramaniam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7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Dr.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Mital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Shah</a:t>
                      </a:r>
                    </a:p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Mr. Kishore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Mogulluru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Vandana Chaudhary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Ms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Jenita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Khawairakpam</a:t>
                      </a: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0295">
                <a:tc>
                  <a:txBody>
                    <a:bodyPr/>
                    <a:lstStyle/>
                    <a:p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Dr.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IN" sz="3200" dirty="0" err="1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Mrigen</a:t>
                      </a:r>
                      <a:r>
                        <a:rPr lang="en-IN" sz="3200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Kumar Deka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32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92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46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67AD3E2-351E-4E00-8A3F-36CD78EB5B7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" r="-76" b="22035"/>
          <a:stretch/>
        </p:blipFill>
        <p:spPr bwMode="auto">
          <a:xfrm>
            <a:off x="3244272" y="781396"/>
            <a:ext cx="8898341" cy="587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DE982FD-A66A-46F4-A459-9EC538F0C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GOOD PRACTICES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43069C-5552-46C9-9E8B-0BDDF59E29EC}"/>
              </a:ext>
            </a:extLst>
          </p:cNvPr>
          <p:cNvSpPr txBox="1"/>
          <p:nvPr/>
        </p:nvSpPr>
        <p:spPr>
          <a:xfrm>
            <a:off x="3083559" y="202276"/>
            <a:ext cx="8964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REACHING THE UNREACHED: BOAT CLINICS IN CHAR AREAS </a:t>
            </a:r>
          </a:p>
        </p:txBody>
      </p:sp>
    </p:spTree>
    <p:extLst>
      <p:ext uri="{BB962C8B-B14F-4D97-AF65-F5344CB8AC3E}">
        <p14:creationId xmlns:p14="http://schemas.microsoft.com/office/powerpoint/2010/main" val="132130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46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DE982FD-A66A-46F4-A459-9EC538F0C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POSITIVES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1B3A-7093-42A2-9D55-749110AE0F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35927" y="-85897"/>
            <a:ext cx="8555368" cy="6857999"/>
          </a:xfrm>
        </p:spPr>
        <p:txBody>
          <a:bodyPr>
            <a:normAutofit/>
          </a:bodyPr>
          <a:lstStyle/>
          <a:p>
            <a:endParaRPr lang="en-IN" dirty="0"/>
          </a:p>
          <a:p>
            <a:r>
              <a:rPr lang="en-IN" sz="3200" dirty="0"/>
              <a:t>ULB-NUHM-IDSP-NVBDCP convergence at ward level </a:t>
            </a:r>
          </a:p>
          <a:p>
            <a:r>
              <a:rPr lang="en-IN" sz="3200" dirty="0"/>
              <a:t>PFMS rolled out fully; all payments made through PFMS</a:t>
            </a:r>
          </a:p>
          <a:p>
            <a:r>
              <a:rPr lang="en-IN" sz="3200" dirty="0"/>
              <a:t>Mandatory tests on GFR and financial rules for all financial staff</a:t>
            </a:r>
          </a:p>
          <a:p>
            <a:r>
              <a:rPr lang="en-IN" sz="3200" dirty="0"/>
              <a:t>Staff posted in delivery points well aware of clinical protocols and guidelines</a:t>
            </a:r>
          </a:p>
          <a:p>
            <a:r>
              <a:rPr lang="en-US" sz="3200" dirty="0"/>
              <a:t>Positive provider behavior </a:t>
            </a:r>
          </a:p>
          <a:p>
            <a:r>
              <a:rPr lang="en-IN" sz="3200" dirty="0"/>
              <a:t>Drug resistant TB services including monitoring of patients on </a:t>
            </a:r>
            <a:r>
              <a:rPr lang="en-IN" sz="3200" dirty="0" err="1"/>
              <a:t>Bedaquiline</a:t>
            </a:r>
            <a:endParaRPr lang="en-IN" sz="3200" dirty="0"/>
          </a:p>
          <a:p>
            <a:r>
              <a:rPr lang="en-US" sz="3200" dirty="0"/>
              <a:t>Good maintenance and upkeep of facilities.</a:t>
            </a:r>
            <a:endParaRPr lang="en-IN" sz="3200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9767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46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DE982FD-A66A-46F4-A459-9EC538F0C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</a:rPr>
              <a:t>ISSUES</a:t>
            </a:r>
            <a:endParaRPr lang="en-US" sz="32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1B3A-7093-42A2-9D55-749110AE0F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92434" y="-105296"/>
            <a:ext cx="8515733" cy="6857999"/>
          </a:xfrm>
        </p:spPr>
        <p:txBody>
          <a:bodyPr>
            <a:normAutofit lnSpcReduction="10000"/>
          </a:bodyPr>
          <a:lstStyle/>
          <a:p>
            <a:endParaRPr lang="en-IN" dirty="0"/>
          </a:p>
          <a:p>
            <a:r>
              <a:rPr lang="en-IN" sz="3000" dirty="0"/>
              <a:t>Model hospitals: Service delivery not commensurate with infrastructure; poor planning in terms of location</a:t>
            </a:r>
          </a:p>
          <a:p>
            <a:r>
              <a:rPr lang="en-IN" sz="3000" dirty="0"/>
              <a:t>Lab tests conducted in-house charged; PPP and in-house LTs - leading to duplication of efforts </a:t>
            </a:r>
          </a:p>
          <a:p>
            <a:r>
              <a:rPr lang="en-IN" sz="3000" dirty="0"/>
              <a:t>Free diet not available even for JSSK beneficiaries and </a:t>
            </a:r>
            <a:r>
              <a:rPr lang="en-US" sz="3000" dirty="0"/>
              <a:t> free transport from home to facility not readily available</a:t>
            </a:r>
            <a:endParaRPr lang="en-IN" sz="3000" dirty="0"/>
          </a:p>
          <a:p>
            <a:r>
              <a:rPr lang="en-US" sz="3000" dirty="0"/>
              <a:t>Lack of focus on adolescent health – impacting maternal and child health. Many under-weight teenage mothers.</a:t>
            </a:r>
            <a:endParaRPr lang="en-IN" sz="3000" dirty="0"/>
          </a:p>
          <a:p>
            <a:r>
              <a:rPr lang="en-IN" sz="3000" dirty="0"/>
              <a:t>No Specialist cadre yet; irrational deployment </a:t>
            </a:r>
          </a:p>
          <a:p>
            <a:r>
              <a:rPr lang="en-IN" sz="3000" dirty="0"/>
              <a:t>Functionality of SIHFW remains an issue</a:t>
            </a:r>
          </a:p>
          <a:p>
            <a:r>
              <a:rPr lang="en-IN" sz="3000" dirty="0"/>
              <a:t>Monitoring and supervision of service delivery needs improvement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13086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46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DE982FD-A66A-46F4-A459-9EC538F0C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385" y="1850968"/>
            <a:ext cx="2876204" cy="2676698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000" b="1" kern="1200" cap="all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Suggested</a:t>
            </a:r>
            <a:br>
              <a:rPr lang="en-US" sz="3000" b="1" kern="1200" cap="all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000" b="1" kern="1200" cap="all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Priorities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1B3A-7093-42A2-9D55-749110AE0F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91840" y="-1"/>
            <a:ext cx="8900160" cy="66889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IN" dirty="0"/>
          </a:p>
          <a:p>
            <a:r>
              <a:rPr lang="en-IN" sz="3000" dirty="0"/>
              <a:t>Operationalize adequate number of FRUs and ensure geographical coverage; use NHM flexibility to attract HR</a:t>
            </a:r>
          </a:p>
          <a:p>
            <a:r>
              <a:rPr lang="en-IN" sz="3000" dirty="0"/>
              <a:t>JSSK entitlements to be ensured; consider boat ambulance</a:t>
            </a:r>
          </a:p>
          <a:p>
            <a:r>
              <a:rPr lang="en-IN" sz="3000" dirty="0"/>
              <a:t>Facility wise EDL, IT backed system of drug dispensing and a grievance redressal system for immediate remedial action for denial of services guaranteed</a:t>
            </a:r>
          </a:p>
          <a:p>
            <a:r>
              <a:rPr lang="en-IN" sz="3000" dirty="0"/>
              <a:t>State needs to agree on plans (including PPP) with the districts and monitor jointly. DPMU to be oriented in NCDs and DCPs </a:t>
            </a:r>
          </a:p>
          <a:p>
            <a:r>
              <a:rPr lang="en-US" sz="3000" dirty="0"/>
              <a:t>Free X-ray facility to be used for TB. Audiometry services must be made available to the patients of MDR TB</a:t>
            </a:r>
            <a:endParaRPr lang="en-IN" sz="3000" dirty="0"/>
          </a:p>
          <a:p>
            <a:r>
              <a:rPr lang="en-IN" sz="3000" dirty="0"/>
              <a:t>Comprehensive Primary Health Care- Move beyond RCH  and Strengthen Secondary care at DH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62546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5989638"/>
            <a:ext cx="7498080" cy="868362"/>
          </a:xfrm>
        </p:spPr>
        <p:txBody>
          <a:bodyPr/>
          <a:lstStyle/>
          <a:p>
            <a:pPr algn="r"/>
            <a:r>
              <a:rPr lang="en-IN" dirty="0"/>
              <a:t>Thank You </a:t>
            </a:r>
          </a:p>
        </p:txBody>
      </p:sp>
      <p:pic>
        <p:nvPicPr>
          <p:cNvPr id="4" name="Picture 2" descr="C:\Users\Jhpiego\Downloads\Tea garde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9000" contras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690" y="0"/>
            <a:ext cx="7952509" cy="6096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19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Office PowerPoint</Application>
  <PresentationFormat>Widescreen</PresentationFormat>
  <Paragraphs>54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11thCRM Findings ASSAM</vt:lpstr>
      <vt:lpstr>TEAM MEMBERS</vt:lpstr>
      <vt:lpstr>GOOD PRACTICES</vt:lpstr>
      <vt:lpstr>POSITIVES</vt:lpstr>
      <vt:lpstr>ISSUES</vt:lpstr>
      <vt:lpstr>Suggested Priorities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11thCRM Findings ASSAM</dc:title>
  <dc:creator>Mona Gupta</dc:creator>
  <cp:lastModifiedBy>Mona Gupta</cp:lastModifiedBy>
  <cp:revision>43</cp:revision>
  <dcterms:created xsi:type="dcterms:W3CDTF">2018-06-14T09:48:59Z</dcterms:created>
  <dcterms:modified xsi:type="dcterms:W3CDTF">2018-06-18T02:19:54Z</dcterms:modified>
</cp:coreProperties>
</file>